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69" r:id="rId7"/>
    <p:sldId id="262" r:id="rId8"/>
    <p:sldId id="264" r:id="rId9"/>
    <p:sldId id="270" r:id="rId10"/>
    <p:sldId id="27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2E3BE-3090-43A0-B77B-ED2169D3F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D85B95-9FAA-48DD-885A-A4592F5C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FDC364-DEBA-458B-B1C7-A3C10E2D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B143BC-31D2-406F-9F17-C96F6558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4AEC87-46BB-4626-9462-4D67592D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63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39489-528A-4AAB-81C3-1E035395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F5268C-EDC9-469D-9011-2AB7E2DCF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7C1451-ECFD-4B22-BC53-4F74BDC9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25F66D-AD0B-4160-AD69-41310B46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C46BD-E770-4C64-B9C6-8801D726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40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A6372F-6D7D-4DA0-AD30-C0A7D46FB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66D9E7-CE80-42E1-BD6A-AAF54A37B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E87EA-E37A-4148-AD20-A20DBCBA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F1AE5-1FCA-4E68-88D9-E6ADEEE7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80826-D900-4D6E-818E-392379C8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59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728A6-DC46-4EAC-A588-3999CB9F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819410-7996-4720-A26B-C3602F02C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255477-063F-4E62-8FC5-6AD2A527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BD4805-BBD7-4DCB-94CC-7701E5FB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7BE346-E2D6-4BEB-B438-31D07D10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7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26C70-F024-4379-B5BB-07264E98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E6AF0-62B8-44F7-A30F-0CE11C977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255F0A-7FB5-45B0-862A-48B19F5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6790EE-5685-4C36-84D4-B9C478C0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D85C71-3109-4C30-845A-C6DB1CF5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07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72246-C698-40D2-9024-AF881B20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FEC66-52B7-4C90-A8EF-1B3D06AFD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87722E-F334-4E7D-ABB1-9EBBECE03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FB8E8B-C718-44B5-9F9A-BDE20E01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7FBE29-DD2F-4DAD-8E96-3D802B9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733E3E-BAA2-4B04-A8FE-3926DFA8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8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03C6D-613C-4986-86BD-2CC3655D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402550-EE8A-4FE7-9F6B-DC3F5FA44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57AA86-D217-4C88-99D1-24F48B393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ACB339-AF83-4263-8098-CFC6AAA7F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89DDF2-F467-456B-A107-1D8C9AF63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5296F1-A907-4326-9442-E2BF9280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46412E-3CCC-46C4-A46A-74A11A03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71B631C-33DF-4970-A568-68643582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6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79DE9-A81D-4EC2-95CC-373ACE3F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A94DB5-DEF2-4525-8CCF-B16D1EE6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068370-47C9-4620-9E4A-B3B44D33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9FDAA0-D5DE-4F6E-B277-AB5D7F51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EC3CC6-F25D-490F-BC46-A05AF64F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90C7BA-A525-4A32-AE5B-FBF6BFC1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F3E3BB-D53E-4ECE-B50A-1663C07A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3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CD1E-99C9-4F1E-BDAC-754569F2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D9116-B4A1-40E6-B648-0F44097B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28C299-F944-4BB1-AB7B-C8A189BEC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8701E1-3073-45C0-8161-ECE72D63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21F00F-688F-432C-BE5A-7CFB861D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E21BC0-4FB9-44B0-B6E9-A651C7DE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1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DACE9-8885-4E95-8277-86551F32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108092-45A7-43F2-9E61-E40EA7032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48C047-3876-4C5D-BEC8-5E791D27B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3468BA-6D8F-4A13-AD2E-B6A934B5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DC6D47-FB69-459E-AEA2-0DA6AE60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B53B4F-9EBF-43EE-9F07-789D4608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04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965D9F-9680-4EAC-A177-8BD0EB68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A973B2-418E-449B-AA37-DF1F9711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083DB5-B955-4752-8615-439EC02FB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D8FB-6780-41FC-AD66-A2B715D16CAE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1E5DB-6250-489F-8761-A5ECC888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53812-4E87-467A-89BC-A198D377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0D4F-1F33-489D-BEA3-777C6F983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77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en.digitale-sammlungen.de/0001/bsb00016338/images/index.html?id=00016338&amp;groesser=&amp;fip=eayaqrsqrseayaenenxseayayztsyzts&amp;no=1&amp;seite=489" TargetMode="External"/><Relationship Id="rId2" Type="http://schemas.openxmlformats.org/officeDocument/2006/relationships/hyperlink" Target="https://www.vr-elibrary.de/doi/pdf/10.7788/akg.1965.47.3.3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tatista.com/statistik/daten/studie/475072/umfrage/taegliche-nutzungdauer-von-sozialen-medien/#:~:text=Internetnutzer%20weltweit%20verbringen%20immer%20mehr,bereits%20auf%20138%20Minuten%20t%C3%A4glich.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33E2C-F5DE-48E9-B735-348BDDA17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6287"/>
            <a:ext cx="9780104" cy="2903676"/>
          </a:xfrm>
        </p:spPr>
        <p:txBody>
          <a:bodyPr>
            <a:normAutofit/>
          </a:bodyPr>
          <a:lstStyle/>
          <a:p>
            <a:r>
              <a:rPr lang="de-DE" dirty="0">
                <a:latin typeface="Viner Hand ITC" panose="03070502030502020203" pitchFamily="66" charset="0"/>
              </a:rPr>
              <a:t>Was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Kleinobjekte</a:t>
            </a:r>
            <a:r>
              <a:rPr lang="de-DE" dirty="0">
                <a:latin typeface="Viner Hand ITC" panose="03070502030502020203" pitchFamily="66" charset="0"/>
              </a:rPr>
              <a:t> uns beibringen können</a:t>
            </a:r>
            <a:br>
              <a:rPr lang="de-DE" dirty="0"/>
            </a:br>
            <a:endParaRPr lang="de-DE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4F3EC7-A484-4568-8778-4928780A6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5951"/>
            <a:ext cx="9144000" cy="1655762"/>
          </a:xfrm>
        </p:spPr>
        <p:txBody>
          <a:bodyPr>
            <a:normAutofit/>
          </a:bodyPr>
          <a:lstStyle/>
          <a:p>
            <a:r>
              <a:rPr lang="de-DE" sz="3000" b="1" dirty="0">
                <a:latin typeface="Viner Hand ITC" panose="03070502030502020203" pitchFamily="66" charset="0"/>
              </a:rPr>
              <a:t>am Beispiel des </a:t>
            </a:r>
            <a:r>
              <a:rPr lang="de-DE" sz="3000" b="1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Willibald </a:t>
            </a:r>
            <a:r>
              <a:rPr lang="de-DE" sz="3000" b="1" dirty="0" err="1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Pirckheimer</a:t>
            </a:r>
            <a:r>
              <a:rPr lang="de-DE" sz="3000" b="1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 Medaillons </a:t>
            </a:r>
          </a:p>
        </p:txBody>
      </p:sp>
    </p:spTree>
    <p:extLst>
      <p:ext uri="{BB962C8B-B14F-4D97-AF65-F5344CB8AC3E}">
        <p14:creationId xmlns:p14="http://schemas.microsoft.com/office/powerpoint/2010/main" val="88825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471AC-82C3-4C84-85D5-572E6EE5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iner Hand ITC" panose="03070502030502020203" pitchFamily="66" charset="0"/>
              </a:rPr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A4593-BABB-4E9E-8AE6-65581214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Bleichmann, Johanne </a:t>
            </a:r>
            <a:r>
              <a:rPr lang="de-DE" sz="1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Zacharia</a:t>
            </a:r>
            <a:r>
              <a:rPr lang="de-DE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Historische Nachricht von Evangelisch-Lutherischen Reformations- und Jubelmedaillen.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Jena und Leipzig, Arno 1730.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Burke, Peter: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europäische Renaissance- Zentrum und Peripheren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München, 1998. S.275.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Hrsg.: i.A. Der Gesellschaft für Unternehmensgeschichte e.V.: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Deutsche Wirtschaftsarchive.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(1), Stuttgart. 1994.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Eis, Gerhard: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Zwei Rezepte von Willibald </a:t>
            </a:r>
            <a:r>
              <a:rPr lang="de-DE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Pirckheimer</a:t>
            </a:r>
            <a:r>
              <a:rPr lang="de-DE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47/3.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https://www.vr-elibrary.de/doi/pdf/10.7788/akg.1965.47.3.351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 13.01.2021.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Hrsg.: </a:t>
            </a:r>
            <a:r>
              <a:rPr lang="de-DE" sz="1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Faix</a:t>
            </a:r>
            <a:r>
              <a:rPr lang="de-DE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Werner G.; Michael Auer: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Kompetenz. Persönlichkeit. Bildung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(3), Stuttgart, 2011.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Hrsg.: Fuhrmann, Günther; Horst Jablonski; Hans-Hermann </a:t>
            </a:r>
            <a:r>
              <a:rPr lang="de-DE" sz="1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Lehnecke</a:t>
            </a:r>
            <a:r>
              <a:rPr lang="de-DE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Joachim Thiele und Lutz-Peter Wagenführ: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Material- und Warenprüfung in der DDR. 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Anspruch und Wirklichkeit. Berlin. 2010.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Hockerts</a:t>
            </a:r>
            <a:r>
              <a:rPr lang="de-DE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Hans Günther (Hrsg.):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Neue deutsche Biografie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Band 20, München, 2000, S.475&lt;</a:t>
            </a:r>
            <a:r>
              <a:rPr lang="de-DE" sz="1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https://daten.digitale-sammlungen.de/0001/bsb00016338/images/index.html?id=00016338&amp;groesser=&amp;fip=eayaqrsqrseayaenenxseayayztsyzts&amp;no=1&amp;seite=489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&gt; 14.01.2021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Statista: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Durchschnittliche tägliche Nutzungsdauer von sozialen Medien weltweit in den Jahren 2012-2018.&lt;</a:t>
            </a:r>
            <a:r>
              <a:rPr lang="de-DE" sz="14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https://de.statista.com/statistik/daten/studie/475072/umfrage/taegliche-nutzungdauer-von-sozialen-medien/#:~:text=Internetnutzer%20weltweit%20verbringen%20immer%20mehr,bereits%20auf%20138%20Minuten%20t%C3%A4glich.</a:t>
            </a:r>
            <a:r>
              <a:rPr lang="de-D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&gt; 13.01.2021.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>
                <a:effectLst/>
                <a:ea typeface="Calibri" panose="020F0502020204030204" pitchFamily="34" charset="0"/>
              </a:rPr>
              <a:t>Springer, Ferdinand:</a:t>
            </a:r>
            <a:r>
              <a:rPr lang="de-DE" sz="1400" dirty="0">
                <a:effectLst/>
                <a:ea typeface="Calibri" panose="020F0502020204030204" pitchFamily="34" charset="0"/>
              </a:rPr>
              <a:t> </a:t>
            </a:r>
            <a:r>
              <a:rPr lang="de-DE" sz="1400" i="1" dirty="0">
                <a:effectLst/>
                <a:ea typeface="Calibri" panose="020F0502020204030204" pitchFamily="34" charset="0"/>
              </a:rPr>
              <a:t>Der Kupferstich- eine Technik der Gegenwart.</a:t>
            </a:r>
            <a:r>
              <a:rPr lang="de-DE" sz="1400" dirty="0">
                <a:effectLst/>
                <a:ea typeface="Calibri" panose="020F0502020204030204" pitchFamily="34" charset="0"/>
              </a:rPr>
              <a:t> In: Architektur, Kunst, künstlerisches Gewerbe, (1), 1950. S. 21.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7255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D3CB89B-C61A-4F88-85D6-7E86653F3B15}"/>
              </a:ext>
            </a:extLst>
          </p:cNvPr>
          <p:cNvSpPr txBox="1"/>
          <p:nvPr/>
        </p:nvSpPr>
        <p:spPr>
          <a:xfrm>
            <a:off x="387478" y="744495"/>
            <a:ext cx="90653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Vorab ein Denkanstoß:</a:t>
            </a:r>
          </a:p>
          <a:p>
            <a:endParaRPr lang="de-DE" sz="2000" b="1" u="sng" dirty="0">
              <a:solidFill>
                <a:schemeClr val="accent2">
                  <a:lumMod val="50000"/>
                </a:schemeClr>
              </a:solidFill>
              <a:latin typeface="Viner Hand ITC" panose="03070502030502020203" pitchFamily="66" charset="0"/>
            </a:endParaRPr>
          </a:p>
          <a:p>
            <a:r>
              <a:rPr lang="de-DE" sz="2000" b="1" dirty="0">
                <a:latin typeface="Viner Hand ITC" panose="03070502030502020203" pitchFamily="66" charset="0"/>
              </a:rPr>
              <a:t>Was wären wir nur ohne unsere Handys? </a:t>
            </a:r>
          </a:p>
          <a:p>
            <a:r>
              <a:rPr lang="de-DE" sz="2000" b="1" dirty="0">
                <a:latin typeface="Viner Hand ITC" panose="03070502030502020203" pitchFamily="66" charset="0"/>
              </a:rPr>
              <a:t>Heutzutage besitzt jeder eins und täglich nutzen wir es, </a:t>
            </a:r>
          </a:p>
          <a:p>
            <a:r>
              <a:rPr lang="de-DE" sz="2000" b="1" dirty="0">
                <a:latin typeface="Viner Hand ITC" panose="03070502030502020203" pitchFamily="66" charset="0"/>
              </a:rPr>
              <a:t>allerdings nicht nur um Textnachrichten zu schreiben oder zu telefonieren. </a:t>
            </a:r>
          </a:p>
          <a:p>
            <a:r>
              <a:rPr lang="de-DE" sz="2000" b="1" dirty="0">
                <a:latin typeface="Viner Hand ITC" panose="03070502030502020203" pitchFamily="66" charset="0"/>
              </a:rPr>
              <a:t>Wir scrollen uns durch Instagram, Facebook und </a:t>
            </a:r>
            <a:r>
              <a:rPr lang="de-DE" sz="2000" b="1" dirty="0" err="1">
                <a:latin typeface="Viner Hand ITC" panose="03070502030502020203" pitchFamily="66" charset="0"/>
              </a:rPr>
              <a:t>co.</a:t>
            </a:r>
            <a:r>
              <a:rPr lang="de-DE" sz="2000" b="1" dirty="0">
                <a:latin typeface="Viner Hand ITC" panose="03070502030502020203" pitchFamily="66" charset="0"/>
              </a:rPr>
              <a:t> </a:t>
            </a:r>
          </a:p>
          <a:p>
            <a:r>
              <a:rPr lang="de-DE" sz="2000" b="1" dirty="0">
                <a:latin typeface="Viner Hand ITC" panose="03070502030502020203" pitchFamily="66" charset="0"/>
              </a:rPr>
              <a:t>und nehmen unser Umfeld gar nicht mehr wirklich wahr, oder?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CF199B-C94E-445B-AFE5-994B669791BF}"/>
              </a:ext>
            </a:extLst>
          </p:cNvPr>
          <p:cNvSpPr txBox="1"/>
          <p:nvPr/>
        </p:nvSpPr>
        <p:spPr>
          <a:xfrm>
            <a:off x="387478" y="4217158"/>
            <a:ext cx="10940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Viner Hand ITC" panose="03070502030502020203" pitchFamily="66" charset="0"/>
              </a:rPr>
              <a:t>Die folgende Geschichte soll veranschaulichen, </a:t>
            </a:r>
          </a:p>
          <a:p>
            <a:r>
              <a:rPr lang="de-DE" sz="2400" b="1" dirty="0">
                <a:latin typeface="Viner Hand ITC" panose="03070502030502020203" pitchFamily="66" charset="0"/>
              </a:rPr>
              <a:t>das Kleinobjekte nicht nur ihre Geschichte erzählen, </a:t>
            </a:r>
          </a:p>
          <a:p>
            <a:r>
              <a:rPr lang="de-DE" sz="2400" b="1" dirty="0">
                <a:latin typeface="Viner Hand ITC" panose="03070502030502020203" pitchFamily="66" charset="0"/>
              </a:rPr>
              <a:t>sondern auch eine 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ganz persönliche Geschichte </a:t>
            </a:r>
            <a:r>
              <a:rPr lang="de-DE" sz="2400" b="1" dirty="0">
                <a:latin typeface="Viner Hand ITC" panose="03070502030502020203" pitchFamily="66" charset="0"/>
              </a:rPr>
              <a:t>für den jeweiligen Betrachter.</a:t>
            </a:r>
          </a:p>
          <a:p>
            <a:r>
              <a:rPr lang="de-DE" sz="2400" b="1" dirty="0">
                <a:latin typeface="Viner Hand ITC" panose="03070502030502020203" pitchFamily="66" charset="0"/>
              </a:rPr>
              <a:t>Ausschlaggebend sind 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die Sinne.</a:t>
            </a:r>
          </a:p>
        </p:txBody>
      </p:sp>
    </p:spTree>
    <p:extLst>
      <p:ext uri="{BB962C8B-B14F-4D97-AF65-F5344CB8AC3E}">
        <p14:creationId xmlns:p14="http://schemas.microsoft.com/office/powerpoint/2010/main" val="165724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89251-FF4A-4156-8D34-B6BF9B8494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17915D-B286-4586-B4C6-9AEA1D72C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6" t="19110" r="26171" b="14703"/>
          <a:stretch/>
        </p:blipFill>
        <p:spPr>
          <a:xfrm>
            <a:off x="0" y="0"/>
            <a:ext cx="6533322" cy="4876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CC6BC9-A8B4-43EA-83FA-F6ACAD9CD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7" t="20881" r="25336" b="9911"/>
          <a:stretch/>
        </p:blipFill>
        <p:spPr>
          <a:xfrm>
            <a:off x="6023212" y="2114052"/>
            <a:ext cx="6168788" cy="47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9A4F55-ADAF-4A6F-9FB5-86B6CC51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9" t="19695" r="24782" b="12058"/>
          <a:stretch/>
        </p:blipFill>
        <p:spPr>
          <a:xfrm>
            <a:off x="0" y="0"/>
            <a:ext cx="6321288" cy="46780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4B7D57-8F08-4434-8184-4A7B3CD74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5" t="19115" r="26413" b="9545"/>
          <a:stretch/>
        </p:blipFill>
        <p:spPr>
          <a:xfrm>
            <a:off x="6109252" y="1967948"/>
            <a:ext cx="6082748" cy="489005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20D97DA-C076-404C-9CAA-674B08D20BAB}"/>
              </a:ext>
            </a:extLst>
          </p:cNvPr>
          <p:cNvSpPr txBox="1"/>
          <p:nvPr/>
        </p:nvSpPr>
        <p:spPr>
          <a:xfrm>
            <a:off x="7434470" y="1444487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iner Hand ITC" panose="03070502030502020203" pitchFamily="66" charset="0"/>
              </a:rPr>
              <a:t>Im Museum angekommen.</a:t>
            </a:r>
          </a:p>
        </p:txBody>
      </p:sp>
    </p:spTree>
    <p:extLst>
      <p:ext uri="{BB962C8B-B14F-4D97-AF65-F5344CB8AC3E}">
        <p14:creationId xmlns:p14="http://schemas.microsoft.com/office/powerpoint/2010/main" val="148165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70F021-A630-4BAF-BE94-ECE561E3B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t="18922" r="24891" b="10705"/>
          <a:stretch/>
        </p:blipFill>
        <p:spPr>
          <a:xfrm>
            <a:off x="0" y="0"/>
            <a:ext cx="6175513" cy="48237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35F798-3AA8-4F70-AFF1-4EBE2ED57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31" t="18535" r="25978" b="9739"/>
          <a:stretch/>
        </p:blipFill>
        <p:spPr>
          <a:xfrm>
            <a:off x="6096000" y="1941443"/>
            <a:ext cx="6082748" cy="4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867F6A-F9C6-4A02-AE4E-65E302AC6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4" t="18922" r="25000" b="8386"/>
          <a:stretch/>
        </p:blipFill>
        <p:spPr>
          <a:xfrm>
            <a:off x="0" y="0"/>
            <a:ext cx="6241774" cy="49828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F67ECAA-2ECA-467E-985A-6CD2B2F1B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29" y="1810574"/>
            <a:ext cx="4232965" cy="41367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2DCF35B-D918-4233-BF8D-CD2C9F7F2115}"/>
              </a:ext>
            </a:extLst>
          </p:cNvPr>
          <p:cNvSpPr txBox="1"/>
          <p:nvPr/>
        </p:nvSpPr>
        <p:spPr>
          <a:xfrm>
            <a:off x="7018129" y="5984202"/>
            <a:ext cx="4232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Abb.2: Georg Schweiger: </a:t>
            </a:r>
            <a:r>
              <a:rPr lang="de-DE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Bildnis Medaillon Willibald </a:t>
            </a:r>
            <a:r>
              <a:rPr lang="de-DE" sz="11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Pirckheimer</a:t>
            </a:r>
            <a:r>
              <a:rPr lang="de-DE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Nürnberg 1638 (</a:t>
            </a:r>
            <a:r>
              <a:rPr lang="de-DE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Bodemuseum</a:t>
            </a:r>
            <a:r>
              <a:rPr lang="de-DE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Berlin).03.02.2021. 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6AE0CA-94A4-4EDD-88EA-A0206DDAD077}"/>
              </a:ext>
            </a:extLst>
          </p:cNvPr>
          <p:cNvSpPr txBox="1"/>
          <p:nvPr/>
        </p:nvSpPr>
        <p:spPr>
          <a:xfrm>
            <a:off x="7018129" y="1111833"/>
            <a:ext cx="275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Durchmesser: 11 cm </a:t>
            </a:r>
            <a:endParaRPr lang="de-DE" sz="1800" dirty="0">
              <a:latin typeface="Ink Free" panose="03080402000500000000" pitchFamily="66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Tiefe: 1,8cm</a:t>
            </a:r>
            <a:endParaRPr lang="de-DE" sz="1800" dirty="0">
              <a:latin typeface="Ink Free" panose="03080402000500000000" pitchFamily="66" charset="0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5892AD-ED91-4798-922B-9C2A827A95FD}"/>
              </a:ext>
            </a:extLst>
          </p:cNvPr>
          <p:cNvSpPr txBox="1"/>
          <p:nvPr/>
        </p:nvSpPr>
        <p:spPr>
          <a:xfrm>
            <a:off x="0" y="4982817"/>
            <a:ext cx="6665843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8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Mitglied des nürnbergischen </a:t>
            </a:r>
            <a:r>
              <a:rPr lang="de-DE" sz="1800" dirty="0" err="1"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Humanistenkreises</a:t>
            </a:r>
            <a:r>
              <a:rPr lang="de-DE" sz="18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dieser zielte auf eine kulturelle Erneuerung in allen Bereichen der Künste, Wissenschaften, der öffentlichen und privaten Moral, sowie Religion ab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800" dirty="0"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betrieb medizinische Studien und sammelte Rezepte, wodurch er ein weites Spektrum an Wissen erwarb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3B0CB60-0B45-4885-ADDB-B529EEADC6B8}"/>
              </a:ext>
            </a:extLst>
          </p:cNvPr>
          <p:cNvSpPr txBox="1"/>
          <p:nvPr/>
        </p:nvSpPr>
        <p:spPr>
          <a:xfrm>
            <a:off x="6914873" y="207907"/>
            <a:ext cx="4919318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Willibald </a:t>
            </a:r>
            <a:r>
              <a:rPr lang="de-DE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Pirckheimer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(*1470- 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1530)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DE" sz="18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Humanist und Jurist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7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EF7CC-4BAB-4C89-B334-15616A20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iner Hand ITC" panose="03070502030502020203" pitchFamily="66" charset="0"/>
              </a:rPr>
              <a:t>Zum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 Medaillon </a:t>
            </a:r>
            <a:r>
              <a:rPr lang="de-DE" dirty="0">
                <a:latin typeface="Viner Hand ITC" panose="03070502030502020203" pitchFamily="66" charset="0"/>
              </a:rPr>
              <a:t>selbst…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6DB65F-9660-4243-8831-C583B8C75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Ink Free" panose="03080402000500000000" pitchFamily="66" charset="0"/>
              </a:rPr>
              <a:t>[…]</a:t>
            </a:r>
            <a:r>
              <a:rPr lang="de-DE" sz="2000" b="1" dirty="0"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 entstand als 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Ausdruck der Dürer- Renaissance </a:t>
            </a:r>
            <a:r>
              <a:rPr lang="de-DE" sz="2000" b="1" dirty="0"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und gehört zu einer 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Serie der </a:t>
            </a:r>
            <a:r>
              <a:rPr lang="de-DE" sz="2000" b="1" dirty="0"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sogenannten 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Humanisten- oder </a:t>
            </a: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Reformatorenmedaillen</a:t>
            </a:r>
            <a:r>
              <a:rPr lang="de-DE" sz="2000" b="1" dirty="0"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. Recherchen haben ergeben, dass 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Medaillen mit einem Portrait und häufig auch einer persönlichen Devise, ein Beispiel für die Selbstdarstellung </a:t>
            </a:r>
            <a:r>
              <a:rPr lang="de-DE" sz="2000" b="1" dirty="0"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sind. […] dabei wurden sie häufig für 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Propagandazwecke</a:t>
            </a:r>
            <a:r>
              <a:rPr lang="de-DE" sz="2000" b="1" dirty="0">
                <a:effectLst/>
                <a:latin typeface="Ink Free" panose="03080402000500000000" pitchFamily="66" charset="0"/>
                <a:ea typeface="Times New Roman" panose="02020603050405020304" pitchFamily="18" charset="0"/>
              </a:rPr>
              <a:t> benutzt […]</a:t>
            </a:r>
          </a:p>
          <a:p>
            <a:pPr algn="ctr">
              <a:lnSpc>
                <a:spcPct val="150000"/>
              </a:lnSpc>
            </a:pPr>
            <a:endParaRPr lang="de-DE" sz="1900" b="1" dirty="0">
              <a:latin typeface="Ink Free" panose="030804020005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sz="1900" b="1" dirty="0">
                <a:latin typeface="Ink Free" panose="03080402000500000000" pitchFamily="66" charset="0"/>
              </a:rPr>
              <a:t>„Interessant! Vor allem der Punkt mit der Selbstdarstellung. Heute geht das so einfach, hier im Museum lassen sich Lebendbeispiele finden.“ denkt sich Anna.</a:t>
            </a:r>
          </a:p>
        </p:txBody>
      </p:sp>
    </p:spTree>
    <p:extLst>
      <p:ext uri="{BB962C8B-B14F-4D97-AF65-F5344CB8AC3E}">
        <p14:creationId xmlns:p14="http://schemas.microsoft.com/office/powerpoint/2010/main" val="86162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867B3B-84F4-4159-96CD-2B7098E56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t="21242" r="24892" b="11865"/>
          <a:stretch/>
        </p:blipFill>
        <p:spPr>
          <a:xfrm>
            <a:off x="0" y="0"/>
            <a:ext cx="5936974" cy="45852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DF9B09-93D9-44B3-A214-B0FF08F7B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0" t="20663" r="27065" b="6838"/>
          <a:stretch/>
        </p:blipFill>
        <p:spPr>
          <a:xfrm>
            <a:off x="6135756" y="1888435"/>
            <a:ext cx="6056244" cy="49695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9F89538-AD0C-4659-8DB8-2A1F267B4764}"/>
              </a:ext>
            </a:extLst>
          </p:cNvPr>
          <p:cNvSpPr txBox="1"/>
          <p:nvPr/>
        </p:nvSpPr>
        <p:spPr>
          <a:xfrm>
            <a:off x="6944139" y="1401417"/>
            <a:ext cx="349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Viner Hand ITC" panose="03070502030502020203" pitchFamily="66" charset="0"/>
              </a:rPr>
              <a:t>Die Erkenntnis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3CB2E4-E57B-4F50-86D7-B1FBACE617C2}"/>
              </a:ext>
            </a:extLst>
          </p:cNvPr>
          <p:cNvSpPr txBox="1"/>
          <p:nvPr/>
        </p:nvSpPr>
        <p:spPr>
          <a:xfrm>
            <a:off x="384313" y="4837043"/>
            <a:ext cx="324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iner Hand ITC" panose="03070502030502020203" pitchFamily="66" charset="0"/>
              </a:rPr>
              <a:t>In </a:t>
            </a:r>
            <a:r>
              <a:rPr lang="de-DE" dirty="0" err="1">
                <a:latin typeface="Viner Hand ITC" panose="03070502030502020203" pitchFamily="66" charset="0"/>
              </a:rPr>
              <a:t>Betrachtziehen</a:t>
            </a:r>
            <a:r>
              <a:rPr lang="de-DE" dirty="0">
                <a:latin typeface="Viner Hand ITC" panose="03070502030502020203" pitchFamily="66" charset="0"/>
              </a:rPr>
              <a:t> der anderen Sinne.</a:t>
            </a:r>
          </a:p>
        </p:txBody>
      </p:sp>
    </p:spTree>
    <p:extLst>
      <p:ext uri="{BB962C8B-B14F-4D97-AF65-F5344CB8AC3E}">
        <p14:creationId xmlns:p14="http://schemas.microsoft.com/office/powerpoint/2010/main" val="265426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E76373-8DE5-4733-9257-62C89F432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5" t="23561" r="30326" b="9739"/>
          <a:stretch/>
        </p:blipFill>
        <p:spPr>
          <a:xfrm>
            <a:off x="0" y="0"/>
            <a:ext cx="6096000" cy="49719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5B06013-81B6-4904-A448-F25DBB2CA1F1}"/>
              </a:ext>
            </a:extLst>
          </p:cNvPr>
          <p:cNvSpPr txBox="1"/>
          <p:nvPr/>
        </p:nvSpPr>
        <p:spPr>
          <a:xfrm>
            <a:off x="145773" y="5115339"/>
            <a:ext cx="539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iner Hand ITC" panose="03070502030502020203" pitchFamily="66" charset="0"/>
              </a:rPr>
              <a:t>Die persönlichen Geschichten/Erinnerungen kommen zum Vorschein.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612DE6-74B0-4BB9-B8BC-37FFEFD77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5" t="21436" r="25435" b="7999"/>
          <a:stretch/>
        </p:blipFill>
        <p:spPr>
          <a:xfrm>
            <a:off x="6096000" y="2020956"/>
            <a:ext cx="6096000" cy="48370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B74376C-C9FC-4FDC-A8F4-692743ED05C3}"/>
              </a:ext>
            </a:extLst>
          </p:cNvPr>
          <p:cNvSpPr txBox="1"/>
          <p:nvPr/>
        </p:nvSpPr>
        <p:spPr>
          <a:xfrm>
            <a:off x="7129670" y="1602649"/>
            <a:ext cx="261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iner Hand ITC" panose="03070502030502020203" pitchFamily="66" charset="0"/>
              </a:rPr>
              <a:t>Das Fazit</a:t>
            </a:r>
          </a:p>
        </p:txBody>
      </p:sp>
    </p:spTree>
    <p:extLst>
      <p:ext uri="{BB962C8B-B14F-4D97-AF65-F5344CB8AC3E}">
        <p14:creationId xmlns:p14="http://schemas.microsoft.com/office/powerpoint/2010/main" val="160014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Breitbild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Ink Free</vt:lpstr>
      <vt:lpstr>Viner Hand ITC</vt:lpstr>
      <vt:lpstr>Office</vt:lpstr>
      <vt:lpstr>Was Kleinobjekte uns beibringen können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Zum Medaillon selbst…</vt:lpstr>
      <vt:lpstr>PowerPoint-Präsentation</vt:lpstr>
      <vt:lpstr>PowerPoint-Präsentation</vt:lpstr>
      <vt:lpstr>Literaturverzeichnis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Emotionen und materielle Kunst-</dc:title>
  <dc:creator>Admin</dc:creator>
  <cp:lastModifiedBy> </cp:lastModifiedBy>
  <cp:revision>21</cp:revision>
  <dcterms:created xsi:type="dcterms:W3CDTF">2021-02-03T10:15:04Z</dcterms:created>
  <dcterms:modified xsi:type="dcterms:W3CDTF">2021-02-12T15:58:35Z</dcterms:modified>
</cp:coreProperties>
</file>